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sldIdLst>
    <p:sldId id="262" r:id="rId5"/>
    <p:sldId id="272" r:id="rId6"/>
    <p:sldId id="258" r:id="rId7"/>
    <p:sldId id="273" r:id="rId8"/>
    <p:sldId id="264" r:id="rId9"/>
    <p:sldId id="265" r:id="rId10"/>
    <p:sldId id="263" r:id="rId11"/>
    <p:sldId id="267" r:id="rId12"/>
    <p:sldId id="259" r:id="rId13"/>
    <p:sldId id="261" r:id="rId14"/>
    <p:sldId id="269" r:id="rId15"/>
    <p:sldId id="270" r:id="rId16"/>
    <p:sldId id="271" r:id="rId17"/>
    <p:sldId id="274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74E"/>
    <a:srgbClr val="2A7A80"/>
    <a:srgbClr val="47BAC7"/>
    <a:srgbClr val="FFE2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4" autoAdjust="0"/>
    <p:restoredTop sz="94660"/>
  </p:normalViewPr>
  <p:slideViewPr>
    <p:cSldViewPr snapToGrid="0">
      <p:cViewPr varScale="1">
        <p:scale>
          <a:sx n="64" d="100"/>
          <a:sy n="64" d="100"/>
        </p:scale>
        <p:origin x="142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EF640D-F68A-43A8-B990-077EB9E419D5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9B597C-E854-47E2-BCDF-AE9303385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151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B597C-E854-47E2-BCDF-AE93033853A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2889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B597C-E854-47E2-BCDF-AE93033853A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1594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B597C-E854-47E2-BCDF-AE93033853A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9980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B597C-E854-47E2-BCDF-AE93033853A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9037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B597C-E854-47E2-BCDF-AE93033853A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580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B597C-E854-47E2-BCDF-AE93033853A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96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B597C-E854-47E2-BCDF-AE93033853A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343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B597C-E854-47E2-BCDF-AE93033853A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960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B597C-E854-47E2-BCDF-AE93033853A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202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B597C-E854-47E2-BCDF-AE93033853A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231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B597C-E854-47E2-BCDF-AE93033853A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217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B597C-E854-47E2-BCDF-AE93033853A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374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B597C-E854-47E2-BCDF-AE93033853A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310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B597C-E854-47E2-BCDF-AE93033853A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32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4694-5AA0-734E-9C64-60BC92141B89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CDA8-446B-F945-A4CC-248C43B54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32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4694-5AA0-734E-9C64-60BC92141B89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CDA8-446B-F945-A4CC-248C43B54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803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4694-5AA0-734E-9C64-60BC92141B89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CDA8-446B-F945-A4CC-248C43B54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652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4694-5AA0-734E-9C64-60BC92141B89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CDA8-446B-F945-A4CC-248C43B54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016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4694-5AA0-734E-9C64-60BC92141B89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CDA8-446B-F945-A4CC-248C43B54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89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4694-5AA0-734E-9C64-60BC92141B89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CDA8-446B-F945-A4CC-248C43B54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63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4694-5AA0-734E-9C64-60BC92141B89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CDA8-446B-F945-A4CC-248C43B54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643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4694-5AA0-734E-9C64-60BC92141B89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CDA8-446B-F945-A4CC-248C43B54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313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4694-5AA0-734E-9C64-60BC92141B89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CDA8-446B-F945-A4CC-248C43B54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199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4694-5AA0-734E-9C64-60BC92141B89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CDA8-446B-F945-A4CC-248C43B54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07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4694-5AA0-734E-9C64-60BC92141B89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CDA8-446B-F945-A4CC-248C43B54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874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84694-5AA0-734E-9C64-60BC92141B89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BCDA8-446B-F945-A4CC-248C43B54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269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jpe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hyperlink" Target="https://calgarylibrary.ca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 Template-white &amp; word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1" y="0"/>
            <a:ext cx="9012679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077680" y="565484"/>
            <a:ext cx="5305926" cy="2562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>
                <a:solidFill>
                  <a:srgbClr val="2A7A80"/>
                </a:solidFill>
                <a:latin typeface="Arial"/>
                <a:cs typeface="Arial"/>
              </a:rPr>
              <a:t>Get to Know Scout! Bringing Artificial Intelligence to the Public Library 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077680" y="4201777"/>
            <a:ext cx="6092095" cy="15826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b="1">
                <a:latin typeface="Arial"/>
                <a:cs typeface="Arial"/>
              </a:rPr>
              <a:t>Barb Gillard &amp; </a:t>
            </a:r>
            <a:endParaRPr lang="en-US" sz="3000"/>
          </a:p>
          <a:p>
            <a:pPr marL="0" indent="0">
              <a:buNone/>
            </a:pPr>
            <a:r>
              <a:rPr lang="en-US" sz="3000" b="1">
                <a:latin typeface="Arial"/>
                <a:cs typeface="Arial"/>
              </a:rPr>
              <a:t>Chelsea Murray </a:t>
            </a:r>
          </a:p>
        </p:txBody>
      </p:sp>
    </p:spTree>
    <p:extLst>
      <p:ext uri="{BB962C8B-B14F-4D97-AF65-F5344CB8AC3E}">
        <p14:creationId xmlns:p14="http://schemas.microsoft.com/office/powerpoint/2010/main" val="2129168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T Template-yello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5" y="0"/>
            <a:ext cx="9043950" cy="6858000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3383280" y="1280160"/>
            <a:ext cx="5218157" cy="548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solidFill>
                  <a:srgbClr val="40474E"/>
                </a:solidFill>
                <a:latin typeface="Arial"/>
                <a:cs typeface="Arial"/>
              </a:rPr>
              <a:t>Considerations &amp; Challenges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83280" y="3823514"/>
            <a:ext cx="52181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Style/Tone/</a:t>
            </a:r>
            <a:r>
              <a:rPr lang="en-US" dirty="0" err="1">
                <a:latin typeface="Arial"/>
                <a:cs typeface="Arial"/>
              </a:rPr>
              <a:t>Verbage</a:t>
            </a:r>
            <a:r>
              <a:rPr lang="en-US" dirty="0">
                <a:latin typeface="Arial"/>
                <a:cs typeface="Arial"/>
              </a:rPr>
              <a:t> to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Scope (</a:t>
            </a:r>
            <a:r>
              <a:rPr lang="en-US" dirty="0" err="1">
                <a:latin typeface="Arial"/>
                <a:cs typeface="Arial"/>
              </a:rPr>
              <a:t>ie</a:t>
            </a:r>
            <a:r>
              <a:rPr lang="en-US" dirty="0">
                <a:latin typeface="Arial"/>
                <a:cs typeface="Arial"/>
              </a:rPr>
              <a:t>: what kind/how much data to enter)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Size and type of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Attempts to respond to every type of question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Library as Google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AI personality </a:t>
            </a:r>
          </a:p>
        </p:txBody>
      </p:sp>
      <p:pic>
        <p:nvPicPr>
          <p:cNvPr id="3" name="Graphic 3" descr="Thought bubble">
            <a:extLst>
              <a:ext uri="{FF2B5EF4-FFF2-40B4-BE49-F238E27FC236}">
                <a16:creationId xmlns:a16="http://schemas.microsoft.com/office/drawing/2014/main" id="{3BA637EF-08F4-40F4-8887-F0CD04D48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61802" y="1828800"/>
            <a:ext cx="1939635" cy="192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42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PPT Template-yellow.jpg">
            <a:extLst>
              <a:ext uri="{FF2B5EF4-FFF2-40B4-BE49-F238E27FC236}">
                <a16:creationId xmlns:a16="http://schemas.microsoft.com/office/drawing/2014/main" id="{248DA784-39C5-4AF2-B5D0-09BA95573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5" y="0"/>
            <a:ext cx="904395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383280" y="1280160"/>
            <a:ext cx="7381723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>
                <a:solidFill>
                  <a:srgbClr val="40474E"/>
                </a:solidFill>
                <a:latin typeface="Arial"/>
                <a:cs typeface="Arial"/>
              </a:rPr>
              <a:t>Activity</a:t>
            </a:r>
            <a:r>
              <a:rPr lang="en-US" sz="3200" b="1">
                <a:solidFill>
                  <a:srgbClr val="40474E"/>
                </a:solidFill>
                <a:latin typeface="Arial"/>
                <a:cs typeface="Arial"/>
              </a:rPr>
              <a:t>!  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383280" y="2063570"/>
            <a:ext cx="5101153" cy="1729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Arial"/>
                <a:cs typeface="Arial"/>
              </a:rPr>
              <a:t>Take a few moments and work with the others at your table to brainstorm how many ways people could ask about: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C8E043C-C5AD-457F-A3F2-27D2BAA248ED}"/>
              </a:ext>
            </a:extLst>
          </p:cNvPr>
          <p:cNvGrpSpPr/>
          <p:nvPr/>
        </p:nvGrpSpPr>
        <p:grpSpPr>
          <a:xfrm>
            <a:off x="3132075" y="4027660"/>
            <a:ext cx="5543601" cy="1920240"/>
            <a:chOff x="1828800" y="3785235"/>
            <a:chExt cx="5543601" cy="192024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A56E9AF-1BEB-48FA-8D8A-D1A634DBE540}"/>
                </a:ext>
              </a:extLst>
            </p:cNvPr>
            <p:cNvGrpSpPr/>
            <p:nvPr/>
          </p:nvGrpSpPr>
          <p:grpSpPr>
            <a:xfrm>
              <a:off x="1828800" y="3785235"/>
              <a:ext cx="1417320" cy="1920240"/>
              <a:chOff x="1828800" y="3785235"/>
              <a:chExt cx="1417320" cy="1920240"/>
            </a:xfrm>
          </p:grpSpPr>
          <p:pic>
            <p:nvPicPr>
              <p:cNvPr id="28" name="Graphic 28" descr="Theatre">
                <a:extLst>
                  <a:ext uri="{FF2B5EF4-FFF2-40B4-BE49-F238E27FC236}">
                    <a16:creationId xmlns:a16="http://schemas.microsoft.com/office/drawing/2014/main" id="{044A228A-7A14-4C02-BC8E-658667BFD1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828800" y="4150995"/>
                <a:ext cx="1415221" cy="1554480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F711A3C-0F93-4925-AFD5-75F04E28E126}"/>
                  </a:ext>
                </a:extLst>
              </p:cNvPr>
              <p:cNvSpPr txBox="1"/>
              <p:nvPr/>
            </p:nvSpPr>
            <p:spPr>
              <a:xfrm>
                <a:off x="1828800" y="3785235"/>
                <a:ext cx="1417320" cy="36933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Programs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AA56B20-8FE7-43AF-A8E7-8C8347D2B1BF}"/>
                </a:ext>
              </a:extLst>
            </p:cNvPr>
            <p:cNvGrpSpPr/>
            <p:nvPr/>
          </p:nvGrpSpPr>
          <p:grpSpPr>
            <a:xfrm>
              <a:off x="3610927" y="3785616"/>
              <a:ext cx="1876425" cy="1919859"/>
              <a:chOff x="3582543" y="3785616"/>
              <a:chExt cx="1876425" cy="1919859"/>
            </a:xfrm>
          </p:grpSpPr>
          <p:pic>
            <p:nvPicPr>
              <p:cNvPr id="32" name="Graphic 32" descr="City">
                <a:extLst>
                  <a:ext uri="{FF2B5EF4-FFF2-40B4-BE49-F238E27FC236}">
                    <a16:creationId xmlns:a16="http://schemas.microsoft.com/office/drawing/2014/main" id="{B326AD0B-A424-4E05-87E0-6B3C9A5F35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3582543" y="4150995"/>
                <a:ext cx="1873894" cy="1554480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2A55CAB-CA58-4A4E-A580-F766EDEE6204}"/>
                  </a:ext>
                </a:extLst>
              </p:cNvPr>
              <p:cNvSpPr txBox="1"/>
              <p:nvPr/>
            </p:nvSpPr>
            <p:spPr>
              <a:xfrm>
                <a:off x="3584448" y="3785616"/>
                <a:ext cx="1874520" cy="36933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Services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F2A9703-0A15-44E6-A247-B5140508DDE5}"/>
                </a:ext>
              </a:extLst>
            </p:cNvPr>
            <p:cNvGrpSpPr/>
            <p:nvPr/>
          </p:nvGrpSpPr>
          <p:grpSpPr>
            <a:xfrm>
              <a:off x="5852160" y="3785235"/>
              <a:ext cx="1520241" cy="1920240"/>
              <a:chOff x="5731170" y="3785235"/>
              <a:chExt cx="1520241" cy="1920240"/>
            </a:xfrm>
          </p:grpSpPr>
          <p:pic>
            <p:nvPicPr>
              <p:cNvPr id="26" name="Graphic 26" descr="Books">
                <a:extLst>
                  <a:ext uri="{FF2B5EF4-FFF2-40B4-BE49-F238E27FC236}">
                    <a16:creationId xmlns:a16="http://schemas.microsoft.com/office/drawing/2014/main" id="{90762480-076C-46AF-AAF6-11E18B7861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5731170" y="4150995"/>
                <a:ext cx="1520241" cy="1554480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B9079CF-652D-447A-ABA4-B3580A09CA3E}"/>
                  </a:ext>
                </a:extLst>
              </p:cNvPr>
              <p:cNvSpPr txBox="1"/>
              <p:nvPr/>
            </p:nvSpPr>
            <p:spPr>
              <a:xfrm>
                <a:off x="5733288" y="3785235"/>
                <a:ext cx="1517904" cy="36933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Collections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0241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 Template-Blu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3992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14400" y="1280160"/>
            <a:ext cx="7381723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rgbClr val="FFFFFF"/>
                </a:solidFill>
                <a:latin typeface="Arial"/>
                <a:cs typeface="Arial"/>
              </a:rPr>
              <a:t>Key Learnings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4400" y="2690336"/>
            <a:ext cx="7151913" cy="14773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Vendor selection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Define a clear project plan early 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Decide your team and your scope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Really clearly delineate roles and responsibilities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Be flexible always </a:t>
            </a:r>
          </a:p>
        </p:txBody>
      </p:sp>
    </p:spTree>
    <p:extLst>
      <p:ext uri="{BB962C8B-B14F-4D97-AF65-F5344CB8AC3E}">
        <p14:creationId xmlns:p14="http://schemas.microsoft.com/office/powerpoint/2010/main" val="1021322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 Template-Blu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3992" cy="6858000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914400" y="1280160"/>
            <a:ext cx="7381723" cy="548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Why on earth?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4400" y="2274838"/>
            <a:ext cx="7151913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It’s new and exciting!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This is knowledge management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Lends itself to library work, cataloguing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Increases capacity to reach patrons 24/7 and respond to service questions anywhere, anytime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Bringing the library to new frontiers/expanding library services – AI platform has allowed us to expand into Facebook/Alexa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No real cap on where you can go </a:t>
            </a:r>
          </a:p>
        </p:txBody>
      </p:sp>
    </p:spTree>
    <p:extLst>
      <p:ext uri="{BB962C8B-B14F-4D97-AF65-F5344CB8AC3E}">
        <p14:creationId xmlns:p14="http://schemas.microsoft.com/office/powerpoint/2010/main" val="1665269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T Template-Beige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4" y="0"/>
            <a:ext cx="9080332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82562" y="1947332"/>
            <a:ext cx="7514769" cy="687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Arial"/>
                <a:cs typeface="Arial"/>
              </a:rPr>
              <a:t>Thank You! 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811318" y="3005080"/>
            <a:ext cx="7514769" cy="26066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>
                <a:latin typeface="Arial"/>
                <a:cs typeface="Arial"/>
              </a:rPr>
              <a:t>Questions?</a:t>
            </a:r>
          </a:p>
          <a:p>
            <a:pPr marL="0" indent="0" algn="ctr">
              <a:buNone/>
            </a:pPr>
            <a:endParaRPr lang="en-US" sz="2400" b="1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US" sz="2400" b="1">
                <a:latin typeface="Arial"/>
                <a:cs typeface="Arial"/>
              </a:rPr>
              <a:t>Contact us at:</a:t>
            </a:r>
          </a:p>
          <a:p>
            <a:pPr marL="0" indent="0" algn="ctr">
              <a:buNone/>
            </a:pPr>
            <a:r>
              <a:rPr lang="en-US" sz="2400" b="1">
                <a:latin typeface="Arial"/>
                <a:cs typeface="Arial"/>
              </a:rPr>
              <a:t>barb.gillard@calgarylibrary.ca</a:t>
            </a:r>
          </a:p>
          <a:p>
            <a:pPr marL="0" indent="0" algn="ctr">
              <a:buNone/>
            </a:pPr>
            <a:r>
              <a:rPr lang="en-US" sz="2400" b="1">
                <a:latin typeface="Arial"/>
                <a:cs typeface="Arial"/>
              </a:rPr>
              <a:t>chelsea.murray@calgarylibrary.ca</a:t>
            </a:r>
          </a:p>
          <a:p>
            <a:pPr marL="0" indent="0" algn="ctr">
              <a:buNone/>
            </a:pPr>
            <a:endParaRPr lang="en-US" sz="2400" b="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9849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D2A442-8FD2-4AB7-A82B-843CA0ED4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" y="0"/>
            <a:ext cx="9083040" cy="6858000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240280" y="1714501"/>
            <a:ext cx="7514769" cy="3428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>
                <a:latin typeface="Arial"/>
                <a:cs typeface="Arial"/>
              </a:rPr>
              <a:t>Why artificial intelligence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>
                <a:latin typeface="Arial"/>
                <a:cs typeface="Arial"/>
              </a:rPr>
              <a:t>How we got started 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>
                <a:ea typeface="+mn-lt"/>
                <a:cs typeface="+mn-lt"/>
              </a:rPr>
              <a:t>How it works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>
                <a:latin typeface="Arial"/>
                <a:cs typeface="Arial"/>
              </a:rPr>
              <a:t>Limitations of artificial intelligence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>
                <a:latin typeface="Arial"/>
                <a:cs typeface="Arial"/>
              </a:rPr>
              <a:t>Demonstration</a:t>
            </a:r>
            <a:endParaRPr lang="en-US" sz="2800">
              <a:ea typeface="+mn-lt"/>
              <a:cs typeface="+mn-lt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>
                <a:latin typeface="Arial"/>
                <a:cs typeface="Arial"/>
              </a:rPr>
              <a:t>Considerations and challenges</a:t>
            </a:r>
            <a:endParaRPr lang="en-US" sz="2400" b="1">
              <a:latin typeface="Arial"/>
              <a:cs typeface="Arial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>
                <a:latin typeface="Arial"/>
                <a:cs typeface="Arial"/>
              </a:rPr>
              <a:t>Key learnings </a:t>
            </a:r>
          </a:p>
        </p:txBody>
      </p:sp>
    </p:spTree>
    <p:extLst>
      <p:ext uri="{BB962C8B-B14F-4D97-AF65-F5344CB8AC3E}">
        <p14:creationId xmlns:p14="http://schemas.microsoft.com/office/powerpoint/2010/main" val="778636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T Template-gre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0"/>
            <a:ext cx="9007568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536374" y="1128190"/>
            <a:ext cx="5845626" cy="687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>
                <a:solidFill>
                  <a:srgbClr val="FFE23C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237871" y="1280160"/>
            <a:ext cx="5845626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solidFill>
                  <a:srgbClr val="47BAC7"/>
                </a:solidFill>
                <a:latin typeface="Arial"/>
                <a:cs typeface="Arial"/>
              </a:rPr>
              <a:t>Rationale</a:t>
            </a:r>
          </a:p>
        </p:txBody>
      </p:sp>
      <p:pic>
        <p:nvPicPr>
          <p:cNvPr id="4" name="Picture 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D9FB663B-5E6F-437E-B8FB-42B3393AA4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4" t="37190" r="36898" b="12863"/>
          <a:stretch/>
        </p:blipFill>
        <p:spPr>
          <a:xfrm>
            <a:off x="5742432" y="2346157"/>
            <a:ext cx="2815390" cy="3371312"/>
          </a:xfrm>
          <a:prstGeom prst="rect">
            <a:avLst/>
          </a:prstGeom>
        </p:spPr>
      </p:pic>
      <p:pic>
        <p:nvPicPr>
          <p:cNvPr id="10" name="Picture 9" descr="A store inside of a building&#10;&#10;Description automatically generated">
            <a:extLst>
              <a:ext uri="{FF2B5EF4-FFF2-40B4-BE49-F238E27FC236}">
                <a16:creationId xmlns:a16="http://schemas.microsoft.com/office/drawing/2014/main" id="{653F40A6-F05B-4CD9-9CDE-13AE07AD3F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073" t="62733" b="842"/>
          <a:stretch/>
        </p:blipFill>
        <p:spPr>
          <a:xfrm>
            <a:off x="2237870" y="4759161"/>
            <a:ext cx="3272591" cy="958308"/>
          </a:xfrm>
          <a:prstGeom prst="rect">
            <a:avLst/>
          </a:prstGeom>
        </p:spPr>
      </p:pic>
      <p:pic>
        <p:nvPicPr>
          <p:cNvPr id="12" name="Picture 11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4DB7E8AD-279A-4EE4-B260-2A51D959B1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7871" y="2346157"/>
            <a:ext cx="3272591" cy="218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900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lose up of a logo&#10;&#10;Description automatically generated">
            <a:extLst>
              <a:ext uri="{FF2B5EF4-FFF2-40B4-BE49-F238E27FC236}">
                <a16:creationId xmlns:a16="http://schemas.microsoft.com/office/drawing/2014/main" id="{AC4A326C-75B3-4E0D-8218-50692D7BA1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745758" y="1"/>
            <a:ext cx="7652484" cy="6845280"/>
          </a:xfrm>
        </p:spPr>
      </p:pic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A0138D91-F984-44B9-BB28-EF1F7FDC7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648" y="0"/>
            <a:ext cx="76667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320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T Template-gre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0"/>
            <a:ext cx="9007568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536374" y="1128190"/>
            <a:ext cx="5845626" cy="687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>
                <a:solidFill>
                  <a:srgbClr val="FFE23C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536374" y="2086000"/>
            <a:ext cx="5845626" cy="967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b="1">
              <a:solidFill>
                <a:schemeClr val="accent5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36374" y="2687525"/>
            <a:ext cx="5845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B61D299-C4EC-415D-B5F5-017F2C7C72A4}"/>
              </a:ext>
            </a:extLst>
          </p:cNvPr>
          <p:cNvSpPr txBox="1">
            <a:spLocks/>
          </p:cNvSpPr>
          <p:nvPr/>
        </p:nvSpPr>
        <p:spPr>
          <a:xfrm>
            <a:off x="2240280" y="1280160"/>
            <a:ext cx="5845626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>
                <a:solidFill>
                  <a:srgbClr val="47BAC7"/>
                </a:solidFill>
                <a:latin typeface="Arial"/>
                <a:cs typeface="Arial"/>
              </a:rPr>
              <a:t>How We Got Started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6D7A8B-DAC9-4BB4-A3F6-8BE9F33D7B9C}"/>
              </a:ext>
            </a:extLst>
          </p:cNvPr>
          <p:cNvSpPr txBox="1"/>
          <p:nvPr/>
        </p:nvSpPr>
        <p:spPr>
          <a:xfrm>
            <a:off x="2240280" y="3108960"/>
            <a:ext cx="614172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IT Project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  <a:sym typeface="Wingdings" panose="05000000000000000000" pitchFamily="2" charset="2"/>
              </a:rPr>
              <a:t> Cross-department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Built on existing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Small working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Limited testing before launch</a:t>
            </a:r>
          </a:p>
        </p:txBody>
      </p:sp>
    </p:spTree>
    <p:extLst>
      <p:ext uri="{BB962C8B-B14F-4D97-AF65-F5344CB8AC3E}">
        <p14:creationId xmlns:p14="http://schemas.microsoft.com/office/powerpoint/2010/main" val="2332969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T Template-gre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6" y="0"/>
            <a:ext cx="9007568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536374" y="1128190"/>
            <a:ext cx="5845626" cy="687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>
                <a:solidFill>
                  <a:srgbClr val="FFE23C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536374" y="2086000"/>
            <a:ext cx="5845626" cy="967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b="1">
              <a:solidFill>
                <a:schemeClr val="accent5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40280" y="3108960"/>
            <a:ext cx="5845626" cy="14773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AI requires data input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Combines machine learning with natural language processing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Training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Multi-platform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5484F11-31C0-405B-9631-604027DAACF9}"/>
              </a:ext>
            </a:extLst>
          </p:cNvPr>
          <p:cNvSpPr txBox="1">
            <a:spLocks/>
          </p:cNvSpPr>
          <p:nvPr/>
        </p:nvSpPr>
        <p:spPr>
          <a:xfrm>
            <a:off x="2240280" y="1280160"/>
            <a:ext cx="5845626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>
                <a:solidFill>
                  <a:srgbClr val="47BAC7"/>
                </a:solidFill>
                <a:latin typeface="Arial"/>
                <a:cs typeface="Arial"/>
              </a:rPr>
              <a:t>How does it work? </a:t>
            </a:r>
          </a:p>
        </p:txBody>
      </p:sp>
    </p:spTree>
    <p:extLst>
      <p:ext uri="{BB962C8B-B14F-4D97-AF65-F5344CB8AC3E}">
        <p14:creationId xmlns:p14="http://schemas.microsoft.com/office/powerpoint/2010/main" val="3100634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T Template-gre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6" y="8523"/>
            <a:ext cx="9007568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536374" y="1128190"/>
            <a:ext cx="5845626" cy="687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>
                <a:solidFill>
                  <a:srgbClr val="FFE23C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536374" y="2086000"/>
            <a:ext cx="5845626" cy="967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b="1">
              <a:solidFill>
                <a:schemeClr val="accent5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459058F-42C5-403E-AE1F-498A995C81DF}"/>
              </a:ext>
            </a:extLst>
          </p:cNvPr>
          <p:cNvSpPr txBox="1">
            <a:spLocks/>
          </p:cNvSpPr>
          <p:nvPr/>
        </p:nvSpPr>
        <p:spPr>
          <a:xfrm>
            <a:off x="2240280" y="1280160"/>
            <a:ext cx="5845626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>
                <a:solidFill>
                  <a:srgbClr val="47BAC7"/>
                </a:solidFill>
                <a:latin typeface="Arial"/>
                <a:cs typeface="Arial"/>
              </a:rPr>
              <a:t>From There to Here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BC7C8F-6658-4D6F-BB7A-C4556561A115}"/>
              </a:ext>
            </a:extLst>
          </p:cNvPr>
          <p:cNvSpPr txBox="1"/>
          <p:nvPr/>
        </p:nvSpPr>
        <p:spPr>
          <a:xfrm>
            <a:off x="4099584" y="2246643"/>
            <a:ext cx="2239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3" name="Picture 2" descr="A close up of a beach&#10;&#10;Description automatically generated">
            <a:extLst>
              <a:ext uri="{FF2B5EF4-FFF2-40B4-BE49-F238E27FC236}">
                <a16:creationId xmlns:a16="http://schemas.microsoft.com/office/drawing/2014/main" id="{18CB2FA1-611A-47D4-BE7F-3AAB4938B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" y="3449554"/>
            <a:ext cx="7680960" cy="17962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D6B37EA-FEFA-4B74-8733-44E11D844042}"/>
              </a:ext>
            </a:extLst>
          </p:cNvPr>
          <p:cNvSpPr txBox="1"/>
          <p:nvPr/>
        </p:nvSpPr>
        <p:spPr>
          <a:xfrm>
            <a:off x="2226467" y="4199027"/>
            <a:ext cx="296094" cy="381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>
                <a:solidFill>
                  <a:srgbClr val="4047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A3D3A3-6BB6-48B4-9B34-C7216D29893E}"/>
              </a:ext>
            </a:extLst>
          </p:cNvPr>
          <p:cNvSpPr txBox="1"/>
          <p:nvPr/>
        </p:nvSpPr>
        <p:spPr>
          <a:xfrm>
            <a:off x="5840730" y="3482996"/>
            <a:ext cx="296094" cy="381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>
                <a:solidFill>
                  <a:srgbClr val="4047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538818-EA7F-4F21-9216-8656D94A1CB2}"/>
              </a:ext>
            </a:extLst>
          </p:cNvPr>
          <p:cNvSpPr txBox="1"/>
          <p:nvPr/>
        </p:nvSpPr>
        <p:spPr>
          <a:xfrm>
            <a:off x="7421880" y="3673496"/>
            <a:ext cx="296094" cy="381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>
                <a:solidFill>
                  <a:srgbClr val="4047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919085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T Template-yello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5" y="0"/>
            <a:ext cx="9043950" cy="6858000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3383287" y="1280160"/>
            <a:ext cx="5218157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>
                <a:solidFill>
                  <a:srgbClr val="40474E"/>
                </a:solidFill>
                <a:latin typeface="Arial"/>
                <a:cs typeface="Arial"/>
              </a:rPr>
              <a:t>Limitations of AI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83287" y="3108960"/>
            <a:ext cx="5218156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AI struggles with: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Fact Finding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Wayfinding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Differences in terms/vagueness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Content which often changes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Trolling/Rudeness</a:t>
            </a:r>
          </a:p>
        </p:txBody>
      </p:sp>
    </p:spTree>
    <p:extLst>
      <p:ext uri="{BB962C8B-B14F-4D97-AF65-F5344CB8AC3E}">
        <p14:creationId xmlns:p14="http://schemas.microsoft.com/office/powerpoint/2010/main" val="1460429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T Template-yellow.jpg">
            <a:extLst>
              <a:ext uri="{FF2B5EF4-FFF2-40B4-BE49-F238E27FC236}">
                <a16:creationId xmlns:a16="http://schemas.microsoft.com/office/drawing/2014/main" id="{3A55853A-5106-449C-B85C-239B331712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5" y="0"/>
            <a:ext cx="904395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35508" y="1280160"/>
            <a:ext cx="7879842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rgbClr val="4047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 Time! </a:t>
            </a:r>
          </a:p>
        </p:txBody>
      </p:sp>
      <p:pic>
        <p:nvPicPr>
          <p:cNvPr id="3" name="Picture 2">
            <a:hlinkClick r:id="rId4"/>
            <a:extLst>
              <a:ext uri="{FF2B5EF4-FFF2-40B4-BE49-F238E27FC236}">
                <a16:creationId xmlns:a16="http://schemas.microsoft.com/office/drawing/2014/main" id="{239C7496-A1A4-4D30-9708-6FD7F9A67A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3570"/>
          <a:stretch/>
        </p:blipFill>
        <p:spPr>
          <a:xfrm>
            <a:off x="3354043" y="2201957"/>
            <a:ext cx="2435914" cy="400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7496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2029BED296D242A36FF64BEBFCA57B" ma:contentTypeVersion="5" ma:contentTypeDescription="Create a new document." ma:contentTypeScope="" ma:versionID="b5e120c73029ad19b0243bf0d5ea7647">
  <xsd:schema xmlns:xsd="http://www.w3.org/2001/XMLSchema" xmlns:xs="http://www.w3.org/2001/XMLSchema" xmlns:p="http://schemas.microsoft.com/office/2006/metadata/properties" xmlns:ns2="e911bb02-4ca2-4d1f-b982-c9c1c1c7ab7b" targetNamespace="http://schemas.microsoft.com/office/2006/metadata/properties" ma:root="true" ma:fieldsID="6fce00837a131b991d7ddd67df555e71" ns2:_="">
    <xsd:import namespace="e911bb02-4ca2-4d1f-b982-c9c1c1c7ab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11bb02-4ca2-4d1f-b982-c9c1c1c7ab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318014A9-F16E-4A3E-99C4-2943DC98BAAC}">
  <ds:schemaRefs>
    <ds:schemaRef ds:uri="e911bb02-4ca2-4d1f-b982-c9c1c1c7ab7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89A8448-D413-41DF-BABF-79BF2162CFA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B66E64B-36ED-4633-B211-C71B30F78932}">
  <ds:schemaRefs>
    <ds:schemaRef ds:uri="http://schemas.microsoft.com/office/infopath/2007/PartnerControls"/>
    <ds:schemaRef ds:uri="http://purl.org/dc/dcmitype/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e911bb02-4ca2-4d1f-b982-c9c1c1c7ab7b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307</Words>
  <Application>Microsoft Office PowerPoint</Application>
  <PresentationFormat>On-screen Show (4:3)</PresentationFormat>
  <Paragraphs>82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Chelsea Murray</dc:creator>
  <cp:lastModifiedBy>Barb Gillard</cp:lastModifiedBy>
  <cp:revision>7</cp:revision>
  <dcterms:created xsi:type="dcterms:W3CDTF">2020-01-03T16:54:04Z</dcterms:created>
  <dcterms:modified xsi:type="dcterms:W3CDTF">2020-02-05T16:41:37Z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0x010100742029BED296D242A36FF64BEBFCA57B</vt:lpwstr>
  </property>
</Properties>
</file>